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35F1C-D7B7-4A9E-B7C6-96C996BE79B2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EB1F-442D-49EC-867E-29BFAD850CCD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00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35F1C-D7B7-4A9E-B7C6-96C996BE79B2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EB1F-442D-49EC-867E-29BFAD850C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6161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35F1C-D7B7-4A9E-B7C6-96C996BE79B2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EB1F-442D-49EC-867E-29BFAD850C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184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35F1C-D7B7-4A9E-B7C6-96C996BE79B2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EB1F-442D-49EC-867E-29BFAD850C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0239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35F1C-D7B7-4A9E-B7C6-96C996BE79B2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EB1F-442D-49EC-867E-29BFAD850CCD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1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35F1C-D7B7-4A9E-B7C6-96C996BE79B2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EB1F-442D-49EC-867E-29BFAD850C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632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35F1C-D7B7-4A9E-B7C6-96C996BE79B2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EB1F-442D-49EC-867E-29BFAD850C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768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35F1C-D7B7-4A9E-B7C6-96C996BE79B2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EB1F-442D-49EC-867E-29BFAD850C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660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35F1C-D7B7-4A9E-B7C6-96C996BE79B2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EB1F-442D-49EC-867E-29BFAD850C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962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5535F1C-D7B7-4A9E-B7C6-96C996BE79B2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55EB1F-442D-49EC-867E-29BFAD850C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877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35F1C-D7B7-4A9E-B7C6-96C996BE79B2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EB1F-442D-49EC-867E-29BFAD850C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911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5535F1C-D7B7-4A9E-B7C6-96C996BE79B2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955EB1F-442D-49EC-867E-29BFAD850CCD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239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typeofweb.com/kurs-typescript-czesc-2/#fn:1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ypescriptlang.org/play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0352AB-F264-4A9D-9263-FB4BA16739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TypeScript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A740D70-56C2-4385-8E4C-B7285A4036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mgr inż. Paweł Koziołko</a:t>
            </a:r>
          </a:p>
        </p:txBody>
      </p:sp>
    </p:spTree>
    <p:extLst>
      <p:ext uri="{BB962C8B-B14F-4D97-AF65-F5344CB8AC3E}">
        <p14:creationId xmlns:p14="http://schemas.microsoft.com/office/powerpoint/2010/main" val="648214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>
            <a:extLst>
              <a:ext uri="{FF2B5EF4-FFF2-40B4-BE49-F238E27FC236}">
                <a16:creationId xmlns:a16="http://schemas.microsoft.com/office/drawing/2014/main" id="{190DCDF9-911D-418C-945F-7B6E6D8F0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698" y="902837"/>
            <a:ext cx="11644604" cy="4585798"/>
          </a:xfrm>
          <a:prstGeom prst="rect">
            <a:avLst/>
          </a:prstGeom>
          <a:solidFill>
            <a:srgbClr val="F5F2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9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Boolean</a:t>
            </a: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Jeden z najbardziej podstawowych typów. Reprezentuje wartość logiczną, prawdę lub fałsz: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true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false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9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Number</a:t>
            </a: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Liczby zmiennoprzecinkowe znane z 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JavaScriptu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 włączając w to literały heksadecymalne, oktalne i binarne: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6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1.2e5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0xbeaf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0b1010101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0o765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9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Ciągi znaków, identyczne do tych w 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JavaScripcie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 Możemy je zapisywać przy pomocy cudzysłowów i apostrofów, wspierane są też </a:t>
            </a:r>
            <a:r>
              <a:rPr kumimoji="0" lang="pl-PL" altLang="pl-PL" sz="13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template</a:t>
            </a:r>
            <a:r>
              <a:rPr kumimoji="0" lang="pl-PL" altLang="pl-PL" sz="13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stringi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x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'Hello’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y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"world"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tpl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`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${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x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${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y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!`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// Hello, world!  </a:t>
            </a: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9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Array</a:t>
            </a: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Podobnie jak w JS, w 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TypeScripcie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możemy operować na tablicach wartości. Typ tablicowy możemy zapisać na dwa sposoby, a ze względu na to, że przechowują one wartości o określonym typie, podajemy go: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arr1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Array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&lt;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number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&gt;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[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2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3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];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arr2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number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[]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[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2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3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];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9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Tuple</a:t>
            </a:r>
            <a:endParaRPr kumimoji="0" lang="pl-PL" altLang="pl-PL" sz="13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Tupla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to skończona lista elementów. w 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TypeScripcie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jest to tablica, której długość jest dokładnie znana, a typy wszystkich elementów jasno określone: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tuple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:[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number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]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[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'd'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];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en-US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541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44D9828A-39E4-0BC7-DEC6-046759D24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500" y="369946"/>
            <a:ext cx="11576999" cy="5647627"/>
          </a:xfrm>
          <a:prstGeom prst="rect">
            <a:avLst/>
          </a:prstGeom>
          <a:solidFill>
            <a:srgbClr val="F5F2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7617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Enum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Enumeracja to zbiór nazwanych wartości. Bardzo przydatny dodatek do </a:t>
            </a:r>
            <a:r>
              <a:rPr kumimoji="0" lang="pl-PL" altLang="pl-PL" sz="1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JavaScriptu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 znany z wielu innych języków takich jak Java czy C#. W TS jest to zbiór wartości liczbowych:</a:t>
            </a:r>
            <a:endParaRPr kumimoji="0" lang="pl-PL" altLang="pl-PL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5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enum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Front 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HTML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CSS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JS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TS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};</a:t>
            </a:r>
            <a:endParaRPr kumimoji="0" lang="pl-PL" altLang="pl-PL" sz="105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junior</a:t>
            </a: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Front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Front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CSS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// 0  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Domyślnie elementy enumeracji są numerowane od zera, ale można to zmienić:</a:t>
            </a:r>
            <a:endParaRPr kumimoji="0" lang="pl-PL" altLang="pl-PL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enum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Suit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Spades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123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Hearts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Diamonds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pl-PL" altLang="pl-PL" sz="105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Clubs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};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// </a:t>
            </a:r>
            <a:r>
              <a:rPr kumimoji="0" lang="pl-PL" altLang="pl-PL" sz="1050" b="0" i="0" u="none" strike="noStrike" cap="none" normalizeH="0" baseline="0" dirty="0" err="1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Suit.Hearts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to 124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Any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Czasem może nam się zdarzyć, że nie będziemy w stanie określić typu jakiejś zmiennej – służy do tego </a:t>
            </a:r>
            <a:r>
              <a:rPr kumimoji="0" lang="pl-PL" altLang="pl-PL" sz="105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any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 Zmienne typu </a:t>
            </a:r>
            <a:r>
              <a:rPr kumimoji="0" lang="pl-PL" altLang="pl-PL" sz="105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any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mogą przyjmować dowolne wartości:</a:t>
            </a:r>
            <a:endParaRPr kumimoji="0" lang="pl-PL" altLang="pl-PL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5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let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x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any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4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r>
              <a:rPr kumimoji="0" lang="pl-PL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x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'a’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05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x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new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Date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();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Typ </a:t>
            </a:r>
            <a:r>
              <a:rPr kumimoji="0" lang="pl-PL" altLang="pl-PL" sz="105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any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może się okazać przydatny w przypadku tablic przechowujących wartości różnych typów:</a:t>
            </a:r>
            <a:endParaRPr kumimoji="0" lang="pl-PL" altLang="pl-PL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x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Array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&lt;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any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&gt;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[];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endParaRPr kumimoji="0" lang="pl-PL" altLang="pl-PL" sz="105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x</a:t>
            </a: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push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05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x</a:t>
            </a: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push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'a'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05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x</a:t>
            </a: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en-US" altLang="pl-PL" sz="105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push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new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Date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  <a:r>
              <a:rPr kumimoji="0" lang="en-US" altLang="pl-PL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05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Zawsze polecam spróbować </a:t>
            </a:r>
            <a:r>
              <a:rPr kumimoji="0" lang="pl-PL" altLang="pl-PL" sz="12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zrefaktoryzować</a:t>
            </a:r>
            <a:r>
              <a:rPr kumimoji="0" lang="pl-PL" altLang="pl-PL" sz="12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kod tak, aby określenie typu było możliwe. </a:t>
            </a:r>
            <a:r>
              <a:rPr kumimoji="0" lang="pl-PL" altLang="pl-PL" sz="1200" b="1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Używanie typu </a:t>
            </a:r>
            <a:r>
              <a:rPr kumimoji="0" lang="pl-PL" altLang="pl-PL" sz="1050" b="1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any</a:t>
            </a:r>
            <a:r>
              <a:rPr kumimoji="0" lang="pl-PL" altLang="pl-PL" sz="1200" b="1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niweczy wszystkie zalety typowania</a:t>
            </a:r>
            <a:r>
              <a:rPr kumimoji="0" lang="pl-PL" altLang="pl-PL" sz="12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endParaRPr kumimoji="0" lang="pl-PL" altLang="pl-PL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pl-PL" altLang="pl-PL" sz="2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Void</a:t>
            </a:r>
            <a:endParaRPr kumimoji="0" lang="pl-PL" altLang="pl-PL" sz="28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pl-PL" altLang="pl-PL" sz="1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Ten typ oznacza „brak wartości”. Powszechnie używa się go do oznaczania funkcji, które nic nie zwracają:</a:t>
            </a:r>
            <a:endParaRPr kumimoji="0" lang="pl-PL" alt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1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function</a:t>
            </a:r>
            <a:r>
              <a:rPr kumimoji="0" lang="en-US" altLang="pl-PL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1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showAlert</a:t>
            </a:r>
            <a:r>
              <a:rPr kumimoji="0" lang="en-US" altLang="pl-PL" sz="11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text</a:t>
            </a:r>
            <a:r>
              <a:rPr kumimoji="0" lang="en-US" altLang="pl-PL" sz="11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1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1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):</a:t>
            </a:r>
            <a:r>
              <a:rPr kumimoji="0" lang="en-US" altLang="pl-PL" sz="11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void</a:t>
            </a:r>
            <a:r>
              <a:rPr kumimoji="0" lang="en-US" altLang="pl-PL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1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r>
              <a:rPr kumimoji="0" lang="en-US" altLang="pl-PL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</a:t>
            </a:r>
            <a:r>
              <a:rPr kumimoji="0" lang="en-US" altLang="pl-PL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window</a:t>
            </a:r>
            <a:r>
              <a:rPr kumimoji="0" lang="en-US" altLang="pl-PL" sz="11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en-US" altLang="pl-PL" sz="11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alert</a:t>
            </a:r>
            <a:r>
              <a:rPr kumimoji="0" lang="en-US" altLang="pl-PL" sz="11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text</a:t>
            </a:r>
            <a:r>
              <a:rPr kumimoji="0" lang="en-US" altLang="pl-PL" sz="11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1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pl-PL" altLang="pl-P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209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5EF4BE-EA36-4A25-AB1C-5F1785F2D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Klasy i interfejsy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36A9BCF-C8E5-496A-82F1-F92D4E891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280" y="2442538"/>
            <a:ext cx="10058400" cy="2585323"/>
          </a:xfrm>
          <a:prstGeom prst="rect">
            <a:avLst/>
          </a:prstGeom>
          <a:solidFill>
            <a:srgbClr val="F5F2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TypeScript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posiada również koncept klas znany z 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ECMAScript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2015. Pozwala to na myślenie bardziej 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zorientowane-obiektowo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i znacznie upraszcza składnię, choć w rzeczywistości pod maską całość opiera się o 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konstruktory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i dziedziczenie prototypowe.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class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Animal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constructor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givenName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this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givenName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sayHello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():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  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return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`Hello, my name is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${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this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!`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dog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new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Animal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Burek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dog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sayHello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()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// 'Hello, my name is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Burek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!';  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Klasa ta posiada jedno pole typu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o nazwie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oraz jedną metodę zwracającą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–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sayHello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 Dodatkowo zdefiniowaliśmy również konstruktor, który przyjmuje imię i zapisuje je w polu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 Wewnątrz metody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sayHello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odwołujemy się do pola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poprzez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this.name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248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BA5F8D-24F0-4360-BE72-247B3AADD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Private</a:t>
            </a:r>
            <a:r>
              <a:rPr lang="pl-PL" dirty="0"/>
              <a:t>, public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6438E2A-BE8A-4D89-9D69-74A8C2A58E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289" y="2328602"/>
            <a:ext cx="10234569" cy="266219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Zapewne zastanawiacie się czy </a:t>
            </a:r>
            <a:r>
              <a:rPr kumimoji="0" lang="pl-PL" altLang="pl-PL" sz="13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TypeScript</a:t>
            </a:r>
            <a:r>
              <a:rPr kumimoji="0" lang="pl-PL" altLang="pl-PL" sz="13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pozwala na tworzenie pól i metod prywatnych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 Otóż tak, pozwala! Domyślnie wszystkie elementy klasy są publiczne, jednak można to zmienić poprzedzając ich deklarację słowem kluczowym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private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 Podobnie, można również dodać słowo kluczowe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public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 Pole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oznaczyłem jako prywatne, bo nie chcę, aby dostęp do tego pola był możliwy z zewnątrz, natomiast metoda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sayHello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ma być dostępna dla wszystkich: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class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Animal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private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constructor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givenName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this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givenName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public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sayHello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():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 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return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`Hello, my name is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${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this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!`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}}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Dobrą praktyką jest oznaczanie jako </a:t>
            </a:r>
            <a:r>
              <a:rPr kumimoji="0" lang="pl-PL" altLang="pl-PL" sz="10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private</a:t>
            </a:r>
            <a:r>
              <a:rPr kumimoji="0" lang="pl-PL" altLang="pl-PL" sz="13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wszystkiego co tylko się da, tak aby z zewnątrz był dostęp wyłącznie do tych pól i metod, które są potrzebne. Nazywa się to </a:t>
            </a:r>
            <a:r>
              <a:rPr kumimoji="0" lang="pl-PL" altLang="pl-PL" sz="1300" b="1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enkapsulacją</a:t>
            </a:r>
            <a:r>
              <a:rPr kumimoji="0" lang="pl-PL" altLang="pl-PL" sz="13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lub hermetyzacją tak jak to ma miejsce w serwisach </a:t>
            </a:r>
            <a:r>
              <a:rPr kumimoji="0" lang="pl-PL" altLang="pl-PL" sz="13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AngularJS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861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6563E2-4B1B-4BA3-8B87-8C11C177A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Interfejsy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8747850-14B0-4260-A3E1-BE72EA2F2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115" y="2075986"/>
            <a:ext cx="9195855" cy="3385542"/>
          </a:xfrm>
          <a:prstGeom prst="rect">
            <a:avLst/>
          </a:prstGeom>
          <a:solidFill>
            <a:srgbClr val="F5F2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Deklaracja klasy z użyciem słowa kluczowego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class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tworzy w 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TypeScripcie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tak naprawdę dwie rzeczy: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71600" algn="l"/>
              </a:tabLst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typ reprezentujący instancje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71600" algn="l"/>
              </a:tabLst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funkcję konstruktora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Czasem jednak ten konstruktor nie jest nam potrzebny i jedyne czego chcemy to </a:t>
            </a:r>
            <a:r>
              <a:rPr kumimoji="0" lang="pl-PL" altLang="pl-PL" sz="13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zdefiniować kształt obiektu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 Innymi słowy, używamy obiektów o określonej strukturze i chcemy to jakoś opisać. Przykładowo chcemy opisać obiekt reprezentujący wiadomość. Wiadomość ma treść, nadawcę i odbiorcę, i w 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JavaScripcie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wygląda tak: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message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text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'Hello’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sender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'Michal’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receiver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'Anna’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};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Możemy sformalizować kształt tego obiektu tworząc </a:t>
            </a:r>
            <a:r>
              <a:rPr kumimoji="0" lang="pl-PL" altLang="pl-PL" sz="13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interfejs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interface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Message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text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sender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receiver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;}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message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Message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text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'Hello'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sender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'Michal'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receiver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'Anna'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};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Dzięki temu jeśli na przykład zrobimy literówkę lub przypiszemy do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message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przez pomyłkę inną zmienną – dostaniemy błąd: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message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Message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text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'Hello'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sender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'Michal'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recevier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'Anna'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//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Błąd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kompilacji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!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Literówka!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};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518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A92663-7294-4776-94C5-C075B48BC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Argumenty konstruktora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A139BE1B-FCB8-4740-88D3-75821F0273BC}"/>
              </a:ext>
            </a:extLst>
          </p:cNvPr>
          <p:cNvSpPr txBox="1"/>
          <p:nvPr/>
        </p:nvSpPr>
        <p:spPr>
          <a:xfrm>
            <a:off x="1097280" y="2005110"/>
            <a:ext cx="9895094" cy="4286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Zanim przejdziemy dalej, chciałbym zacząć od jednej przydatnej rzeczy. Prawdopodobnie bardzo często będziemy powtarzać kod podobny do tego: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l-PL" sz="1100" dirty="0" err="1"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pl-PL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pl-PL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pl-PL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l-PL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100" dirty="0"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en-US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pole</a:t>
            </a:r>
            <a:r>
              <a:rPr lang="en-US" sz="1100" dirty="0" err="1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10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</a:t>
            </a:r>
            <a:r>
              <a:rPr lang="en-US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100" dirty="0"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constructor</a:t>
            </a:r>
            <a:r>
              <a:rPr lang="en-US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10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wartosc</a:t>
            </a:r>
            <a:r>
              <a:rPr lang="en-US" sz="1100" dirty="0" err="1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10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</a:t>
            </a:r>
            <a:r>
              <a:rPr lang="en-US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pl-PL" sz="1100" dirty="0" err="1"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pl-PL" sz="1100" dirty="0" err="1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sz="110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pole</a:t>
            </a:r>
            <a:r>
              <a:rPr lang="pl-PL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100" dirty="0"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l-PL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10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wartosc</a:t>
            </a:r>
            <a:r>
              <a:rPr lang="pl-PL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l-PL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l-PL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l-PL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Czyli: definiujemy pole w klasie, a następnie w konstruktorze przyjmujemy wartość jako argument i przypisujemy do tego pola. Czy da się to jakoś krócej zapisać? Otóż tak, da się! </a:t>
            </a:r>
            <a:r>
              <a:rPr lang="pl-PL" sz="1800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TypeScript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sprawia, że powyższy zapis jest równoważny temu poniżej: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l-PL" sz="1100" dirty="0" err="1"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pl-PL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pl-PL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pl-PL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l-PL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l-PL" sz="1100" dirty="0" err="1"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constructor</a:t>
            </a:r>
            <a:r>
              <a:rPr lang="pl-PL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1100" dirty="0" err="1"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pl-PL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10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pole</a:t>
            </a:r>
            <a:r>
              <a:rPr lang="pl-PL" sz="1100" dirty="0" err="1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pl-PL" sz="110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</a:t>
            </a:r>
            <a:r>
              <a:rPr lang="pl-PL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l-PL" sz="11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{}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l-PL" sz="11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616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1E33B0-484F-45E5-A227-981341728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Dziedziczenie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8D6DCE6-84E1-4235-AC37-0F182C520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7680" y="1110981"/>
            <a:ext cx="10272045" cy="4308872"/>
          </a:xfrm>
          <a:prstGeom prst="rect">
            <a:avLst/>
          </a:prstGeom>
          <a:solidFill>
            <a:srgbClr val="F5F2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Weźmy typowy, całkowicie oderwany od rzeczywistości przykład, używany chyba we wszystkich kursach programowania obiektowego. Stwórzmy klasę reprezentującą zwierzę!</a:t>
            </a:r>
            <a:r>
              <a:rPr kumimoji="0" lang="pl-PL" altLang="pl-PL" sz="1000" b="0" i="0" u="none" strike="noStrike" cap="none" normalizeH="0" baseline="30000" dirty="0">
                <a:ln>
                  <a:noFill/>
                </a:ln>
                <a:solidFill>
                  <a:srgbClr val="1F133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  <a:hlinkClick r:id="rId2"/>
              </a:rPr>
              <a:t>1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class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Animal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constructor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protected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giveVoice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()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  console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log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`Nazywam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sie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${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this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!`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}}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W ten sposób stworzyliśmy klasę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Animal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 którą będziemy nazywać </a:t>
            </a: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klasą bazową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 gdyż inne klasy będą po niej dziedziczyć. Dziedziczenie oznacza się słowem kluczowym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extends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class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Dog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extends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Animal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constructor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protected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super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name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giveVoice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()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  console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log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'Szczek, szczek!’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 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super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giveVoice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();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eat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()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  console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log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Mniam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.’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}}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Pojawia się tutaj nowe słowo kluczowe: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super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super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jest tak jakby 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odwołniem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do klasy bazowej, po której dziedziczymy. Wywołując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super(name)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wykonujemy wszystkie operacje z konstruktora klasy bazowej. Natomiast wywołanie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super.giveVoice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()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spowoduje wywołanie metody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giveVoice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()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z klasy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Animal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pies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new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Dog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reksio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'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pies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giveVoice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();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// Szczek, szczek!// Nazywam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sie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reksio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!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Klasę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Dog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nazywa się klasą pochodną. Dodatkowo warto zauważyć, że klasa 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Dog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nie tylko dziedziczy po klasie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Animal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 ale również dodaje nową metodę 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eat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 Oczywiście </a:t>
            </a:r>
            <a:r>
              <a:rPr kumimoji="0" lang="pl-PL" altLang="pl-PL" sz="13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klasy pochodne mogą rozszerzać klasy bazowe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 – taki jest ich główny cel.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813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9E9167-85F0-467C-8C57-54D297849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Czym jest </a:t>
            </a:r>
            <a:r>
              <a:rPr lang="pl-PL" dirty="0" err="1"/>
              <a:t>TypeScript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DB3CAA-67CE-4B72-942E-EAC323EDF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692866"/>
            <a:ext cx="10058400" cy="3176228"/>
          </a:xfrm>
        </p:spPr>
        <p:txBody>
          <a:bodyPr>
            <a:normAutofit/>
          </a:bodyPr>
          <a:lstStyle/>
          <a:p>
            <a:r>
              <a:rPr lang="pl-PL" sz="2800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TypeScript</a:t>
            </a:r>
            <a:r>
              <a:rPr lang="pl-PL" sz="2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jest darmowym i otwartym językiem programowania od Microsoftu. </a:t>
            </a:r>
            <a:r>
              <a:rPr lang="pl-PL" sz="2800" b="1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Jest rozwinięciem </a:t>
            </a:r>
            <a:r>
              <a:rPr lang="pl-PL" sz="2800" b="1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JavaScriptu</a:t>
            </a:r>
            <a:r>
              <a:rPr lang="pl-PL" sz="2800" b="1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 którym dodano opcjonalne statyczne typowanie</a:t>
            </a:r>
            <a:r>
              <a:rPr lang="pl-PL" sz="2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 kilka dodatkowych rzeczy, o których będzie dzisiejszy wykład. </a:t>
            </a:r>
            <a:r>
              <a:rPr lang="pl-PL" sz="2800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TypeScript</a:t>
            </a:r>
            <a:r>
              <a:rPr lang="pl-PL" sz="2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kompiluje się do </a:t>
            </a:r>
            <a:r>
              <a:rPr lang="pl-PL" sz="2800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JavaScriptu</a:t>
            </a:r>
            <a:r>
              <a:rPr lang="pl-PL" sz="2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 może być używany zarówno po stronie serwera (node.js), jak i w przeglądarce.</a:t>
            </a:r>
            <a:endParaRPr lang="pl-P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778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9A83FF-6C61-4C67-8178-6C2EC1AE8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Kompilacja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5A9E69-DDD2-4D3A-B3F1-F2DDB0BD5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>
                <a:latin typeface="+mj-lt"/>
              </a:rPr>
              <a:t>Są dwa sposoby na korzystanie z </a:t>
            </a:r>
            <a:r>
              <a:rPr lang="pl-PL" sz="2800" dirty="0" err="1">
                <a:latin typeface="+mj-lt"/>
              </a:rPr>
              <a:t>TypeScriptu</a:t>
            </a:r>
            <a:r>
              <a:rPr lang="pl-PL" sz="2800" dirty="0">
                <a:latin typeface="+mj-lt"/>
              </a:rPr>
              <a:t>. Pierwszy z nich to użycie skryptu typescript.js, który potrafi w locie kompilować kod </a:t>
            </a:r>
            <a:r>
              <a:rPr lang="pl-PL" sz="2800" dirty="0" err="1">
                <a:latin typeface="+mj-lt"/>
              </a:rPr>
              <a:t>TypeScript</a:t>
            </a:r>
            <a:r>
              <a:rPr lang="pl-PL" sz="2800" dirty="0">
                <a:latin typeface="+mj-lt"/>
              </a:rPr>
              <a:t> do </a:t>
            </a:r>
            <a:r>
              <a:rPr lang="pl-PL" sz="2800" dirty="0" err="1">
                <a:latin typeface="+mj-lt"/>
              </a:rPr>
              <a:t>JavaScriptu</a:t>
            </a:r>
            <a:r>
              <a:rPr lang="pl-PL" sz="2800" dirty="0">
                <a:latin typeface="+mj-lt"/>
              </a:rPr>
              <a:t>. </a:t>
            </a:r>
          </a:p>
          <a:p>
            <a:r>
              <a:rPr lang="pl-PL" sz="2800" dirty="0">
                <a:latin typeface="+mj-lt"/>
              </a:rPr>
              <a:t>W praktyce jednak do budowania aplikacji znacznie lepiej sprawdza się sposób drugi – czyli skompilowanie </a:t>
            </a:r>
            <a:r>
              <a:rPr lang="pl-PL" sz="2800" dirty="0" err="1">
                <a:latin typeface="+mj-lt"/>
              </a:rPr>
              <a:t>TypeScriptu</a:t>
            </a:r>
            <a:r>
              <a:rPr lang="pl-PL" sz="2800" dirty="0">
                <a:latin typeface="+mj-lt"/>
              </a:rPr>
              <a:t> i zapisanie kodu wynikowego jako plik z rozszerzeniem .</a:t>
            </a:r>
            <a:r>
              <a:rPr lang="pl-PL" sz="2800" dirty="0" err="1">
                <a:latin typeface="+mj-lt"/>
              </a:rPr>
              <a:t>js</a:t>
            </a:r>
            <a:r>
              <a:rPr lang="pl-PL" sz="2800" dirty="0">
                <a:latin typeface="+mj-lt"/>
              </a:rPr>
              <a:t>, a następnie korzystanie z tego pliku. Jest to rozwiązanie znacznie bardziej wydajne i z tego względu lepsze w przypadku tworzenia czegoś więcej niż proste demo.</a:t>
            </a:r>
          </a:p>
          <a:p>
            <a:pPr marL="0" indent="0">
              <a:buNone/>
            </a:pPr>
            <a:endParaRPr lang="pl-PL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30859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8F790B-4555-404E-AB7C-DC22ADBD6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TypeScript</a:t>
            </a:r>
            <a:r>
              <a:rPr lang="pl-PL" dirty="0"/>
              <a:t> </a:t>
            </a:r>
            <a:r>
              <a:rPr lang="pl-PL" dirty="0" err="1"/>
              <a:t>Playground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AFE3DB-BE17-497A-8692-263867E66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</a:t>
            </a:r>
            <a:r>
              <a:rPr lang="pl-PL" dirty="0">
                <a:latin typeface="+mj-lt"/>
              </a:rPr>
              <a:t>odatkowo </a:t>
            </a:r>
            <a:r>
              <a:rPr lang="pl-PL" dirty="0" err="1">
                <a:latin typeface="+mj-lt"/>
              </a:rPr>
              <a:t>TypeScriptem</a:t>
            </a:r>
            <a:r>
              <a:rPr lang="pl-PL" dirty="0">
                <a:latin typeface="+mj-lt"/>
              </a:rPr>
              <a:t> można pobawić się na tzw. placu zabaw – </a:t>
            </a:r>
            <a:r>
              <a:rPr lang="pl-PL" dirty="0" err="1">
                <a:latin typeface="+mj-lt"/>
              </a:rPr>
              <a:t>TypeScript</a:t>
            </a:r>
            <a:r>
              <a:rPr lang="pl-PL" dirty="0">
                <a:latin typeface="+mj-lt"/>
              </a:rPr>
              <a:t> </a:t>
            </a:r>
            <a:r>
              <a:rPr lang="pl-PL" dirty="0" err="1">
                <a:latin typeface="+mj-lt"/>
              </a:rPr>
              <a:t>Playground</a:t>
            </a:r>
            <a:r>
              <a:rPr lang="pl-PL" dirty="0">
                <a:latin typeface="+mj-lt"/>
              </a:rPr>
              <a:t> </a:t>
            </a:r>
            <a:r>
              <a:rPr lang="pl-PL" dirty="0">
                <a:latin typeface="+mj-lt"/>
                <a:hlinkClick r:id="rId2"/>
              </a:rPr>
              <a:t>http://www.typescriptlang.org/play/index.html</a:t>
            </a:r>
            <a:r>
              <a:rPr lang="pl-PL" dirty="0">
                <a:latin typeface="+mj-lt"/>
              </a:rPr>
              <a:t> Po otwarciu tej strony widoczne są dwa pola tekstowe. W lewym wpisujemy kod TS, w prawym zaś widoczne są efekty kompilacji. Dodatkowo w trakcie edycji w URL-u zapisywany jest kod źródłowy, dzięki czemu możemy go skopiować i komuś wysłać, a ta osoba zobaczy dokładnie to samo co my.</a:t>
            </a:r>
          </a:p>
        </p:txBody>
      </p:sp>
    </p:spTree>
    <p:extLst>
      <p:ext uri="{BB962C8B-B14F-4D97-AF65-F5344CB8AC3E}">
        <p14:creationId xmlns:p14="http://schemas.microsoft.com/office/powerpoint/2010/main" val="1087328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5B1DA2-C43C-4836-A873-876964353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Kompatybilność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BC8F7F-2AC0-43E5-B686-081000DD6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TS jest nadzbiorem, rozwinięciem </a:t>
            </a:r>
            <a:r>
              <a:rPr lang="pl-PL" sz="1800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JavaScriptu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 – oznacza to, że </a:t>
            </a:r>
            <a:r>
              <a:rPr lang="pl-PL" sz="1800" b="1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dowolny kod napisany w JavaScript jest również prawidłowym kodem w </a:t>
            </a:r>
            <a:r>
              <a:rPr lang="pl-PL" sz="1800" b="1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TypeScripcie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. Ostatecznie kod napisany w TS kompilowany jest do JS. Są to ogromne zalety z kilku powodów.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Po pierwsze, </a:t>
            </a:r>
            <a:r>
              <a:rPr lang="pl-PL" sz="1800" b="1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aby zacząć korzystać z TS nie trzeba od razu poznawać go w całości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 – nowych aspektów można się uczyć i używać fragmentami, a resztę kodu pisać tak jak zwykły JS.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Ponadto </a:t>
            </a:r>
            <a:r>
              <a:rPr lang="pl-PL" sz="1800" b="1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w projekcie, który już jest napisany w </a:t>
            </a:r>
            <a:r>
              <a:rPr lang="pl-PL" sz="1800" b="1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JavaScripcie</a:t>
            </a:r>
            <a:r>
              <a:rPr lang="pl-PL" sz="1800" b="1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 możemy zacząć używać </a:t>
            </a:r>
            <a:r>
              <a:rPr lang="pl-PL" sz="1800" b="1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TypeScriptu</a:t>
            </a:r>
            <a:r>
              <a:rPr lang="pl-PL" sz="1800" b="1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 właściwie w dowolnym momencie. 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Daje to ogromną elastyczność oraz pozwala na spróbowanie pracy z TS właściwie w dowolnym miejscu. Dodatkowo jest to odpowiedź na jeden z argumentów przeciwko TS: „</a:t>
            </a:r>
            <a:r>
              <a:rPr lang="pl-PL" sz="1800" i="1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 jeśli </a:t>
            </a:r>
            <a:r>
              <a:rPr lang="pl-PL" sz="1800" i="1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TypeScript</a:t>
            </a:r>
            <a:r>
              <a:rPr lang="pl-PL" sz="1800" i="1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 przestanie być rozwijany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”? TS daje nam możliwość łatwego powrotu do </a:t>
            </a:r>
            <a:r>
              <a:rPr lang="pl-PL" sz="1800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JavaScriptu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, nawet jeśli część aplikacji jest już napisana w </a:t>
            </a:r>
            <a:r>
              <a:rPr lang="pl-PL" sz="1800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TypeScripcie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. Nie musimy przepisywać niczego na nowo, wystarczy tylko skompilować TS do JS i dalej pracować na czystym </a:t>
            </a:r>
            <a:r>
              <a:rPr lang="pl-PL" sz="1800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JavaScripcie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3551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5441B9-1E16-44D2-BE8D-4CCFF216C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Typowanie - statyczne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48EECC-0999-4AA5-9DEB-D67589B5D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Chyba najważniejszą cechą </a:t>
            </a:r>
            <a:r>
              <a:rPr lang="pl-PL" sz="1800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TypeScriptu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 jest dodanie statycznego, silnego typowania. </a:t>
            </a:r>
            <a:r>
              <a:rPr lang="pl-PL" sz="1800" b="1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Statyczne typowanie oznacza, że zmienne mają nadane typy i te typy nie mogą się zmienić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. Napiszmy sobie kod który jest całkowicie poprawny w JS:</a:t>
            </a:r>
          </a:p>
          <a:p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 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l-PL" sz="1800" dirty="0" err="1"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pl-PL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pl-PL" sz="1800" dirty="0"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l-PL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dirty="0"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18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pl-PL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1800" dirty="0"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800" dirty="0" err="1"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sz="1800" dirty="0"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8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1800" dirty="0"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Date</a:t>
            </a:r>
            <a:r>
              <a:rPr lang="en-US" sz="1800" dirty="0"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r>
              <a:rPr lang="en-US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pl-PL" sz="1800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pl-PL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Zmienna x nie ma ustalonego typu. Na początku przechowuje liczbę, potem ciąg znaków, a na koniec obiekt z datą. Czy jest to przydatna możliwość? Bez wątpienia daje nam ogromną możliwość ekspresji. Jednak większość doświadczonych programistów na pewno przyzna, że kod napisany w ten sposób jest podatny na błędy i nieczytelny. </a:t>
            </a:r>
            <a:r>
              <a:rPr lang="pl-PL" sz="1800" b="1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1800" b="1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TypeScripcie</a:t>
            </a:r>
            <a:r>
              <a:rPr lang="pl-PL" sz="1800" b="1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zmienne mogą mieć ustalony z góry typ </a:t>
            </a:r>
            <a:r>
              <a:rPr lang="pl-PL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wtedy niemożliwe jest przypisanie do nich czegoś, co nie jest z tym typem zgodne (na przykład daty do zmiennej z liczbą)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444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1574DC-13A0-46CC-9B6B-546855EEF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Silne typowanie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464E0D-6A21-42DB-A753-CDCF37101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931022"/>
          </a:xfrm>
        </p:spPr>
        <p:txBody>
          <a:bodyPr/>
          <a:lstStyle/>
          <a:p>
            <a:r>
              <a:rPr lang="pl-PL" sz="1800" b="1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Silne typowanie oznacza zaś, że zmienna o ustalonym typie nie może być użyta tam, gdzie oczekiwany jest inny typ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. Mówiąc prościej: Nie możemy porównać liczby z ciągiem znaków, albo przekazać daty do funkcji, która oczekuje liczby.</a:t>
            </a: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B6E3B84-5731-4CA9-AD1A-78779C51C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791" y="2660655"/>
            <a:ext cx="7197755" cy="1123384"/>
          </a:xfrm>
          <a:prstGeom prst="rect">
            <a:avLst/>
          </a:prstGeom>
          <a:solidFill>
            <a:srgbClr val="F5F2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var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x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if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x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===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"1"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/* porównanie liczby ze stringiem */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function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add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b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return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a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+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b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add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2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// 3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add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"1"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"2"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// "12"  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8A095750-00EE-47AD-968C-D8A7F452D447}"/>
              </a:ext>
            </a:extLst>
          </p:cNvPr>
          <p:cNvSpPr txBox="1"/>
          <p:nvPr/>
        </p:nvSpPr>
        <p:spPr>
          <a:xfrm>
            <a:off x="1097279" y="3895594"/>
            <a:ext cx="10135579" cy="15610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 pierwszym przykładzie porównujemy liczbę ze stringiem. Już na pierwszy rzut oka nie ma to sensu. W drugim przykładzie stworzyliśmy funkcję, która zwraca nieoczekiwane rezultaty, gdy przekażemy parametry o innych typach. Obu tych błędów można uniknąć używając </a:t>
            </a:r>
            <a:r>
              <a:rPr lang="pl-PL" sz="1800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TypeScriptu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Co ważniejsze – bez TS te błędy zostaną zauważone dopiero na etapie testowania aplikacji w przeglądarce. Natomiast jeśli wykorzystamy </a:t>
            </a:r>
            <a:r>
              <a:rPr lang="pl-PL" sz="1800" dirty="0" err="1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TypeScript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 </a:t>
            </a:r>
            <a:r>
              <a:rPr lang="pl-PL" sz="1800" b="1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informację o pomyłkach dostaniemy już w trakcie kompilacji kodu</a:t>
            </a:r>
            <a:r>
              <a:rPr lang="pl-PL" sz="1800" dirty="0"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8DCF104-8EAC-6615-817C-DBCB6B801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790" y="5568154"/>
            <a:ext cx="7197755" cy="1123384"/>
          </a:xfrm>
          <a:prstGeom prst="rect">
            <a:avLst/>
          </a:prstGeom>
          <a:solidFill>
            <a:srgbClr val="F5F2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const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x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number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if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x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===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"1"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/*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Błąd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kompilacji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! */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function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add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number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b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number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999999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return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a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+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b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}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add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2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// 3  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add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"1"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,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6699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"2"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70809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// Błąd kompilacji!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577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CBF53B-FA1F-47A2-8E12-FCA13DE12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Kompilator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C3637B-53A6-467E-9FF6-42D630689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npm</a:t>
            </a:r>
            <a:r>
              <a:rPr lang="pl-PL" dirty="0"/>
              <a:t> </a:t>
            </a:r>
            <a:r>
              <a:rPr lang="pl-PL" dirty="0" err="1"/>
              <a:t>install</a:t>
            </a:r>
            <a:r>
              <a:rPr lang="pl-PL" dirty="0"/>
              <a:t> –g </a:t>
            </a:r>
            <a:r>
              <a:rPr lang="pl-PL" dirty="0" err="1"/>
              <a:t>tsc</a:t>
            </a:r>
            <a:endParaRPr lang="pl-PL" dirty="0"/>
          </a:p>
          <a:p>
            <a:r>
              <a:rPr lang="pl-PL" dirty="0" err="1"/>
              <a:t>tsc</a:t>
            </a:r>
            <a:r>
              <a:rPr lang="pl-PL" dirty="0"/>
              <a:t> –</a:t>
            </a:r>
            <a:r>
              <a:rPr lang="pl-PL" dirty="0" err="1"/>
              <a:t>init</a:t>
            </a:r>
            <a:endParaRPr lang="pl-PL" dirty="0"/>
          </a:p>
          <a:p>
            <a:r>
              <a:rPr lang="pl-PL" dirty="0" err="1"/>
              <a:t>tsc</a:t>
            </a:r>
            <a:r>
              <a:rPr lang="pl-PL" dirty="0"/>
              <a:t> –w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644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6C01C7-D55A-4B13-AEE9-DF48D3C7C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 w </a:t>
            </a:r>
            <a:r>
              <a:rPr lang="pl-PL" dirty="0" err="1"/>
              <a:t>TypeScript</a:t>
            </a:r>
            <a:endParaRPr lang="pl-P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51A9C55-1E1D-4BEC-A241-5C8C3F182A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97280" y="2364697"/>
            <a:ext cx="9724518" cy="2985433"/>
          </a:xfrm>
          <a:prstGeom prst="rect">
            <a:avLst/>
          </a:prstGeom>
          <a:solidFill>
            <a:srgbClr val="F5F2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Typy w 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TypeScript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piszemy po znaku dwukropka: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let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x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number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;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Podobnie można też oznaczać argumenty funkcji oraz typ przez nie zwracany: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function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round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r>
              <a:rPr kumimoji="0" lang="en-US" altLang="pl-PL" sz="1000" b="0" i="0" u="none" strike="noStrike" cap="none" normalizeH="0" baseline="0" dirty="0" err="1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number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):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string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{</a:t>
            </a:r>
            <a:r>
              <a:rPr kumimoji="0" lang="en-US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77AA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return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DD4A68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toFixed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(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005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2</a:t>
            </a: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);}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Wbudowane podstawowe typy to znane z 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JavaScriptu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boolean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number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string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Array</a:t>
            </a: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Dodatkowo </a:t>
            </a:r>
            <a:r>
              <a:rPr kumimoji="0" lang="pl-PL" altLang="pl-PL" sz="13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TypeScript</a:t>
            </a:r>
            <a:r>
              <a:rPr kumimoji="0" lang="pl-PL" altLang="pl-PL" sz="13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oferuje również typy bardziej zaawansowane: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tuple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enum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any</a:t>
            </a:r>
            <a:endParaRPr kumimoji="0" lang="pl-PL" altLang="pl-P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altLang="pl-PL" sz="10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void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46595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130</TotalTime>
  <Words>2150</Words>
  <Application>Microsoft Office PowerPoint</Application>
  <PresentationFormat>Panoramiczny</PresentationFormat>
  <Paragraphs>177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Retrospekcja</vt:lpstr>
      <vt:lpstr>TypeScript</vt:lpstr>
      <vt:lpstr>Czym jest TypeScript</vt:lpstr>
      <vt:lpstr>Kompilacja</vt:lpstr>
      <vt:lpstr>TypeScript Playground</vt:lpstr>
      <vt:lpstr>Kompatybilność</vt:lpstr>
      <vt:lpstr>Typowanie - statyczne</vt:lpstr>
      <vt:lpstr>Silne typowanie</vt:lpstr>
      <vt:lpstr>Kompilator</vt:lpstr>
      <vt:lpstr>Typy w TypeScript</vt:lpstr>
      <vt:lpstr>Prezentacja programu PowerPoint</vt:lpstr>
      <vt:lpstr>Prezentacja programu PowerPoint</vt:lpstr>
      <vt:lpstr>Klasy i interfejsy</vt:lpstr>
      <vt:lpstr>Private, public</vt:lpstr>
      <vt:lpstr>Interfejsy</vt:lpstr>
      <vt:lpstr>Argumenty konstruktora</vt:lpstr>
      <vt:lpstr>Dziedziczenie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TypeScript</dc:title>
  <dc:creator>Paweł Koziołko</dc:creator>
  <cp:lastModifiedBy>Paweł Koziołko</cp:lastModifiedBy>
  <cp:revision>7</cp:revision>
  <dcterms:created xsi:type="dcterms:W3CDTF">2022-03-29T11:30:31Z</dcterms:created>
  <dcterms:modified xsi:type="dcterms:W3CDTF">2023-03-09T12:17:47Z</dcterms:modified>
</cp:coreProperties>
</file>